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handoutMasterIdLst>
    <p:handoutMasterId r:id="rId18"/>
  </p:handoutMasterIdLst>
  <p:sldIdLst>
    <p:sldId id="256" r:id="rId2"/>
    <p:sldId id="389" r:id="rId3"/>
    <p:sldId id="403" r:id="rId4"/>
    <p:sldId id="404" r:id="rId5"/>
    <p:sldId id="405" r:id="rId6"/>
    <p:sldId id="406" r:id="rId7"/>
    <p:sldId id="407" r:id="rId8"/>
    <p:sldId id="408" r:id="rId9"/>
    <p:sldId id="409" r:id="rId10"/>
    <p:sldId id="411" r:id="rId11"/>
    <p:sldId id="410" r:id="rId12"/>
    <p:sldId id="412" r:id="rId13"/>
    <p:sldId id="413" r:id="rId14"/>
    <p:sldId id="414"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3"/>
    <p:restoredTop sz="93883"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AA1307-9DE1-4378-BB08-7AD20070C4E0}" type="datetimeFigureOut">
              <a:rPr lang="en-US" smtClean="0"/>
              <a:pPr/>
              <a:t>14-Aug-21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3EFB73-4CCB-46EF-A531-224BA9D5A085}" type="slidenum">
              <a:rPr lang="en-GB" smtClean="0"/>
              <a:pPr/>
              <a:t>‹#›</a:t>
            </a:fld>
            <a:endParaRPr lang="en-GB"/>
          </a:p>
        </p:txBody>
      </p:sp>
    </p:spTree>
    <p:extLst>
      <p:ext uri="{BB962C8B-B14F-4D97-AF65-F5344CB8AC3E}">
        <p14:creationId xmlns:p14="http://schemas.microsoft.com/office/powerpoint/2010/main" val="2925443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14-Aug-21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383660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14/08/2021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SzPct val="25000"/>
            </a:pPr>
            <a:r>
              <a:rPr lang="en-US" b="1" dirty="0">
                <a:solidFill>
                  <a:schemeClr val="tx1"/>
                </a:solidFill>
                <a:sym typeface="Arial"/>
              </a:rPr>
              <a:t>JOB-JO  Promoting youth employment in remote areas in Jordan</a:t>
            </a:r>
          </a:p>
          <a:p>
            <a:pPr>
              <a:buSzPct val="25000"/>
            </a:pPr>
            <a:r>
              <a:rPr lang="en-US" b="1" dirty="0">
                <a:solidFill>
                  <a:schemeClr val="tx1"/>
                </a:solidFill>
                <a:sym typeface="Arial"/>
              </a:rPr>
              <a:t>K</a:t>
            </a:r>
            <a:r>
              <a:rPr lang="en-GB" b="1" dirty="0">
                <a:solidFill>
                  <a:schemeClr val="dk1"/>
                </a:solidFill>
                <a:ea typeface="Arial"/>
                <a:cs typeface="Arial"/>
                <a:sym typeface="Arial"/>
              </a:rPr>
              <a:t>ick-Off Meeting : 24-26 </a:t>
            </a:r>
            <a:r>
              <a:rPr lang="en-GB" b="1" dirty="0" err="1">
                <a:solidFill>
                  <a:schemeClr val="dk1"/>
                </a:solidFill>
                <a:ea typeface="Arial"/>
                <a:cs typeface="Arial"/>
                <a:sym typeface="Arial"/>
              </a:rPr>
              <a:t>Febr</a:t>
            </a:r>
            <a:r>
              <a:rPr lang="en-GB" b="1" dirty="0">
                <a:solidFill>
                  <a:schemeClr val="dk1"/>
                </a:solidFill>
                <a:ea typeface="Arial"/>
                <a:cs typeface="Arial"/>
                <a:sym typeface="Arial"/>
              </a:rPr>
              <a:t>. 2019</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mailto:ayerat01@cs.ucy.ac.c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692696"/>
            <a:ext cx="4716016" cy="1872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1pPr>
            <a:lvl2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2pPr>
            <a:lvl3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3pPr>
            <a:lvl4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4pPr>
            <a:lvl5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9pPr>
          </a:lstStyle>
          <a:p>
            <a:pPr eaLnBrk="1" hangingPunct="1">
              <a:buClrTx/>
              <a:buFontTx/>
              <a:buNone/>
            </a:pPr>
            <a:r>
              <a:rPr lang="en-GB" altLang="en-US" sz="3200" b="1" dirty="0">
                <a:solidFill>
                  <a:schemeClr val="tx1"/>
                </a:solidFill>
              </a:rPr>
              <a:t>University of Cyprus</a:t>
            </a:r>
          </a:p>
          <a:p>
            <a:pPr eaLnBrk="1" hangingPunct="1">
              <a:buClrTx/>
              <a:buFontTx/>
              <a:buNone/>
            </a:pPr>
            <a:endParaRPr lang="en-GB" altLang="en-US" sz="3200" b="1" dirty="0">
              <a:solidFill>
                <a:srgbClr val="000066"/>
              </a:solidFill>
            </a:endParaRPr>
          </a:p>
        </p:txBody>
      </p:sp>
      <p:sp>
        <p:nvSpPr>
          <p:cNvPr id="3" name="Text Box 1"/>
          <p:cNvSpPr txBox="1">
            <a:spLocks noChangeArrowheads="1"/>
          </p:cNvSpPr>
          <p:nvPr/>
        </p:nvSpPr>
        <p:spPr bwMode="auto">
          <a:xfrm>
            <a:off x="0" y="1196752"/>
            <a:ext cx="5220072" cy="3530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a:lstStyle>
            <a:lvl1pPr marL="26988">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1pPr>
            <a:lvl2pPr>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2pPr>
            <a:lvl3pPr>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3pPr>
            <a:lvl4pPr>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4pPr>
            <a:lvl5pPr>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26988" algn="l"/>
                <a:tab pos="941388" algn="l"/>
                <a:tab pos="1855788" algn="l"/>
                <a:tab pos="2770188" algn="l"/>
                <a:tab pos="3684588" algn="l"/>
                <a:tab pos="4598988" algn="l"/>
                <a:tab pos="5513388" algn="l"/>
                <a:tab pos="6427788" algn="l"/>
                <a:tab pos="7342188" algn="l"/>
                <a:tab pos="8256588" algn="l"/>
                <a:tab pos="9170988" algn="l"/>
                <a:tab pos="10085388" algn="l"/>
              </a:tabLst>
              <a:defRPr>
                <a:solidFill>
                  <a:schemeClr val="bg1"/>
                </a:solidFill>
                <a:latin typeface="Arial" charset="0"/>
                <a:ea typeface="Droid Sans Fallback" charset="0"/>
                <a:cs typeface="Droid Sans Fallback" charset="0"/>
              </a:defRPr>
            </a:lvl9pPr>
          </a:lstStyle>
          <a:p>
            <a:pPr algn="ctr" eaLnBrk="1" hangingPunct="1">
              <a:spcBef>
                <a:spcPts val="500"/>
              </a:spcBef>
              <a:buClrTx/>
              <a:buSzPct val="65000"/>
              <a:buFontTx/>
              <a:buNone/>
            </a:pPr>
            <a:endParaRPr lang="en-GB" altLang="en-US" sz="2000" b="1" dirty="0">
              <a:solidFill>
                <a:srgbClr val="000000"/>
              </a:solidFill>
            </a:endParaRPr>
          </a:p>
          <a:p>
            <a:pPr algn="ctr" eaLnBrk="1" hangingPunct="1">
              <a:spcBef>
                <a:spcPts val="500"/>
              </a:spcBef>
              <a:buClrTx/>
              <a:buSzPct val="65000"/>
              <a:buFontTx/>
              <a:buNone/>
            </a:pPr>
            <a:endParaRPr lang="en-GB" altLang="en-US" sz="2000" b="1" dirty="0">
              <a:solidFill>
                <a:srgbClr val="000000"/>
              </a:solidFill>
            </a:endParaRPr>
          </a:p>
          <a:p>
            <a:pPr algn="ctr" eaLnBrk="1" hangingPunct="1">
              <a:spcBef>
                <a:spcPts val="500"/>
              </a:spcBef>
              <a:buClrTx/>
              <a:buSzPct val="65000"/>
              <a:buFontTx/>
              <a:buNone/>
            </a:pPr>
            <a:endParaRPr lang="en-GB" altLang="en-US" sz="2000" b="1" dirty="0">
              <a:solidFill>
                <a:srgbClr val="000000"/>
              </a:solidFill>
            </a:endParaRPr>
          </a:p>
          <a:p>
            <a:pPr algn="ctr" eaLnBrk="1" hangingPunct="1">
              <a:spcBef>
                <a:spcPts val="500"/>
              </a:spcBef>
              <a:buClrTx/>
              <a:buSzPct val="65000"/>
              <a:buFontTx/>
              <a:buNone/>
            </a:pPr>
            <a:r>
              <a:rPr lang="en-GB" altLang="en-US" sz="2000" b="1" dirty="0">
                <a:solidFill>
                  <a:srgbClr val="000000"/>
                </a:solidFill>
              </a:rPr>
              <a:t/>
            </a:r>
            <a:br>
              <a:rPr lang="en-GB" altLang="en-US" sz="2000" b="1" dirty="0">
                <a:solidFill>
                  <a:srgbClr val="000000"/>
                </a:solidFill>
              </a:rPr>
            </a:br>
            <a:r>
              <a:rPr lang="en-GB" altLang="en-US" sz="2000" b="1" u="sng" dirty="0" err="1">
                <a:solidFill>
                  <a:srgbClr val="000000"/>
                </a:solidFill>
              </a:rPr>
              <a:t>VeLoCity</a:t>
            </a:r>
            <a:r>
              <a:rPr lang="en-GB" altLang="en-US" sz="2000" b="1" u="sng" dirty="0">
                <a:solidFill>
                  <a:srgbClr val="000000"/>
                </a:solidFill>
              </a:rPr>
              <a:t> Project</a:t>
            </a:r>
          </a:p>
          <a:p>
            <a:pPr algn="ctr" eaLnBrk="1" hangingPunct="1">
              <a:spcBef>
                <a:spcPts val="500"/>
              </a:spcBef>
              <a:buClrTx/>
              <a:buSzPct val="65000"/>
              <a:buFontTx/>
              <a:buNone/>
            </a:pPr>
            <a:endParaRPr lang="en-GB" altLang="en-US" sz="2000" b="1" dirty="0">
              <a:solidFill>
                <a:srgbClr val="000000"/>
              </a:solidFill>
            </a:endParaRPr>
          </a:p>
          <a:p>
            <a:pPr algn="ctr" eaLnBrk="1" hangingPunct="1">
              <a:spcBef>
                <a:spcPts val="500"/>
              </a:spcBef>
              <a:buClrTx/>
              <a:buSzPct val="65000"/>
              <a:buFontTx/>
              <a:buNone/>
            </a:pPr>
            <a:r>
              <a:rPr lang="en-GB" altLang="en-US" sz="2000" b="1" dirty="0">
                <a:solidFill>
                  <a:srgbClr val="000000"/>
                </a:solidFill>
              </a:rPr>
              <a:t>Presenters: Dr. Alexandros Yeratziotis </a:t>
            </a:r>
          </a:p>
          <a:p>
            <a:pPr algn="ctr" eaLnBrk="1" hangingPunct="1">
              <a:spcBef>
                <a:spcPts val="500"/>
              </a:spcBef>
              <a:buClrTx/>
              <a:buSzPct val="65000"/>
              <a:buFontTx/>
              <a:buNone/>
            </a:pPr>
            <a:r>
              <a:rPr lang="en-GB" altLang="en-US" sz="2000" b="1" dirty="0">
                <a:solidFill>
                  <a:srgbClr val="000000"/>
                </a:solidFill>
              </a:rPr>
              <a:t>              SEIT Lab Researcher</a:t>
            </a:r>
          </a:p>
          <a:p>
            <a:pPr lvl="2" algn="ctr">
              <a:spcBef>
                <a:spcPts val="500"/>
              </a:spcBef>
              <a:buClrTx/>
              <a:buSzPct val="65000"/>
            </a:pPr>
            <a:r>
              <a:rPr lang="en-GB" altLang="en-US" sz="1600" dirty="0">
                <a:solidFill>
                  <a:srgbClr val="000000"/>
                </a:solidFill>
                <a:hlinkClick r:id="rId2"/>
              </a:rPr>
              <a:t>ayerat01@cs.ucy.ac.cy</a:t>
            </a:r>
            <a:r>
              <a:rPr lang="en-GB" altLang="en-US" sz="1600" dirty="0">
                <a:solidFill>
                  <a:srgbClr val="000000"/>
                </a:solidFill>
              </a:rPr>
              <a:t> </a:t>
            </a:r>
            <a:r>
              <a:rPr lang="en-GB" altLang="en-US" sz="2000" dirty="0">
                <a:solidFill>
                  <a:srgbClr val="000000"/>
                </a:solidFill>
              </a:rPr>
              <a:t/>
            </a:r>
            <a:br>
              <a:rPr lang="en-GB" altLang="en-US" sz="2000" dirty="0">
                <a:solidFill>
                  <a:srgbClr val="000000"/>
                </a:solidFill>
              </a:rPr>
            </a:br>
            <a:endParaRPr lang="en-GB" altLang="en-US" sz="2000" dirty="0">
              <a:solidFill>
                <a:srgbClr val="000000"/>
              </a:solidFill>
            </a:endParaRPr>
          </a:p>
          <a:p>
            <a:pPr algn="ctr" eaLnBrk="1" hangingPunct="1">
              <a:spcBef>
                <a:spcPts val="500"/>
              </a:spcBef>
              <a:buClrTx/>
              <a:buSzPct val="65000"/>
              <a:buFontTx/>
              <a:buNone/>
            </a:pPr>
            <a:endParaRPr lang="en-GB" altLang="en-US" sz="2000" dirty="0">
              <a:solidFill>
                <a:srgbClr val="000000"/>
              </a:solidFill>
            </a:endParaRPr>
          </a:p>
          <a:p>
            <a:pPr algn="ctr" eaLnBrk="1" hangingPunct="1">
              <a:spcBef>
                <a:spcPts val="500"/>
              </a:spcBef>
              <a:buClrTx/>
              <a:buSzPct val="65000"/>
              <a:buFontTx/>
              <a:buNone/>
            </a:pPr>
            <a:r>
              <a:rPr lang="en-GB" altLang="en-US" sz="2000" dirty="0">
                <a:solidFill>
                  <a:srgbClr val="000000"/>
                </a:solidFill>
              </a:rPr>
              <a:t>Department of Computer Science</a:t>
            </a:r>
          </a:p>
          <a:p>
            <a:pPr algn="ctr" eaLnBrk="1" hangingPunct="1">
              <a:spcBef>
                <a:spcPts val="500"/>
              </a:spcBef>
              <a:buClrTx/>
              <a:buSzPct val="65000"/>
              <a:buFontTx/>
              <a:buNone/>
            </a:pPr>
            <a:r>
              <a:rPr lang="en-US" altLang="en-US" sz="2000" dirty="0">
                <a:solidFill>
                  <a:srgbClr val="000000"/>
                </a:solidFill>
              </a:rPr>
              <a:t>University of Cyprus</a:t>
            </a:r>
          </a:p>
          <a:p>
            <a:pPr algn="ctr">
              <a:spcBef>
                <a:spcPts val="700"/>
              </a:spcBef>
              <a:buClrTx/>
              <a:buSzPct val="65000"/>
            </a:pPr>
            <a:endParaRPr lang="en-GB" altLang="en-US" sz="1600" b="1" dirty="0">
              <a:solidFill>
                <a:srgbClr val="000000"/>
              </a:solidFill>
              <a:hlinkClick r:id="rId3"/>
            </a:endParaRPr>
          </a:p>
          <a:p>
            <a:pPr algn="ctr" eaLnBrk="1" hangingPunct="1">
              <a:spcBef>
                <a:spcPts val="700"/>
              </a:spcBef>
              <a:buClrTx/>
              <a:buSzPct val="65000"/>
              <a:buFontTx/>
              <a:buNone/>
            </a:pPr>
            <a:endParaRPr lang="en-US" altLang="en-US" sz="2800" b="1" i="1" dirty="0">
              <a:solidFill>
                <a:srgbClr val="000000"/>
              </a:solidFill>
            </a:endParaRPr>
          </a:p>
          <a:p>
            <a:pPr algn="ctr" eaLnBrk="1" hangingPunct="1">
              <a:spcBef>
                <a:spcPts val="700"/>
              </a:spcBef>
              <a:buClrTx/>
              <a:buSzPct val="65000"/>
              <a:buFontTx/>
              <a:buNone/>
            </a:pPr>
            <a:endParaRPr lang="en-US" altLang="en-US" sz="2800" b="1" i="1" dirty="0">
              <a:solidFill>
                <a:srgbClr val="000000"/>
              </a:solidFill>
            </a:endParaRPr>
          </a:p>
        </p:txBody>
      </p:sp>
    </p:spTree>
    <p:extLst>
      <p:ext uri="{BB962C8B-B14F-4D97-AF65-F5344CB8AC3E}">
        <p14:creationId xmlns:p14="http://schemas.microsoft.com/office/powerpoint/2010/main"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16" y="-344364"/>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300597" y="1772816"/>
            <a:ext cx="8050038" cy="3600399"/>
          </a:xfrm>
        </p:spPr>
        <p:txBody>
          <a:bodyPr>
            <a:normAutofit fontScale="92500" lnSpcReduction="20000"/>
          </a:bodyPr>
          <a:lstStyle/>
          <a:p>
            <a:r>
              <a:rPr lang="en-US" dirty="0"/>
              <a:t>Funding</a:t>
            </a:r>
          </a:p>
          <a:p>
            <a:pPr lvl="1" algn="just"/>
            <a:r>
              <a:rPr lang="en-US" dirty="0"/>
              <a:t>The </a:t>
            </a:r>
            <a:r>
              <a:rPr lang="en-US" dirty="0" err="1"/>
              <a:t>VeLoCiTy</a:t>
            </a:r>
            <a:r>
              <a:rPr lang="en-US" dirty="0"/>
              <a:t> project is an ERASMUS+ Key Action 2 Strategic Partnerships for adult education project.</a:t>
            </a:r>
          </a:p>
          <a:p>
            <a:pPr lvl="1" algn="just"/>
            <a:endParaRPr lang="en-US" dirty="0"/>
          </a:p>
          <a:p>
            <a:pPr lvl="1" algn="just"/>
            <a:r>
              <a:rPr lang="en-US" dirty="0"/>
              <a:t>Foundation for the Management of European Lifelong Learning </a:t>
            </a:r>
            <a:r>
              <a:rPr lang="en-US" dirty="0" err="1"/>
              <a:t>Programmes</a:t>
            </a:r>
            <a:r>
              <a:rPr lang="en-US" dirty="0"/>
              <a:t>.</a:t>
            </a:r>
          </a:p>
          <a:p>
            <a:pPr lvl="1" algn="just"/>
            <a:endParaRPr lang="en-US" dirty="0"/>
          </a:p>
          <a:p>
            <a:pPr lvl="1" algn="just"/>
            <a:r>
              <a:rPr lang="el-GR" dirty="0"/>
              <a:t>Ίδρυμα Διαχείρισης Ευρωπαϊκών Προγραμμάτων (ΙΔΕΠ) Διά Βίου Μάθησης</a:t>
            </a:r>
          </a:p>
          <a:p>
            <a:endParaRPr lang="el-GR" dirty="0"/>
          </a:p>
          <a:p>
            <a:pPr marL="457200" lvl="1" indent="0">
              <a:buNone/>
            </a:pPr>
            <a:endParaRPr lang="en-US" dirty="0"/>
          </a:p>
        </p:txBody>
      </p:sp>
      <p:pic>
        <p:nvPicPr>
          <p:cNvPr id="3" name="Picture 2">
            <a:extLst>
              <a:ext uri="{FF2B5EF4-FFF2-40B4-BE49-F238E27FC236}">
                <a16:creationId xmlns:a16="http://schemas.microsoft.com/office/drawing/2014/main" id="{2E0014C3-42F7-47C4-9A8A-415D30BE90F9}"/>
              </a:ext>
            </a:extLst>
          </p:cNvPr>
          <p:cNvPicPr>
            <a:picLocks noChangeAspect="1"/>
          </p:cNvPicPr>
          <p:nvPr/>
        </p:nvPicPr>
        <p:blipFill>
          <a:blip r:embed="rId2"/>
          <a:stretch>
            <a:fillRect/>
          </a:stretch>
        </p:blipFill>
        <p:spPr>
          <a:xfrm>
            <a:off x="3862539" y="5157192"/>
            <a:ext cx="4980864" cy="1511939"/>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F81C712F-141D-4927-A8C8-4EC5E25B99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25"/>
          <a:stretch/>
        </p:blipFill>
        <p:spPr>
          <a:xfrm>
            <a:off x="107504" y="6352381"/>
            <a:ext cx="1630599" cy="474340"/>
          </a:xfrm>
          <a:prstGeom prst="rect">
            <a:avLst/>
          </a:prstGeom>
        </p:spPr>
      </p:pic>
    </p:spTree>
    <p:extLst>
      <p:ext uri="{BB962C8B-B14F-4D97-AF65-F5344CB8AC3E}">
        <p14:creationId xmlns:p14="http://schemas.microsoft.com/office/powerpoint/2010/main" val="10139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17DD-E446-439B-8553-3DEEF3B0E8CF}"/>
              </a:ext>
            </a:extLst>
          </p:cNvPr>
          <p:cNvSpPr>
            <a:spLocks noGrp="1"/>
          </p:cNvSpPr>
          <p:nvPr>
            <p:ph type="title"/>
          </p:nvPr>
        </p:nvSpPr>
        <p:spPr>
          <a:xfrm>
            <a:off x="-1980728" y="-675456"/>
            <a:ext cx="8229600" cy="1143000"/>
          </a:xfrm>
        </p:spPr>
        <p:txBody>
          <a:bodyPr>
            <a:normAutofit fontScale="90000"/>
          </a:bodyPr>
          <a:lstStyle/>
          <a:p>
            <a:r>
              <a:rPr lang="en-US" altLang="en-US" sz="4400" b="1" dirty="0">
                <a:solidFill>
                  <a:schemeClr val="bg1"/>
                </a:solidFill>
              </a:rPr>
              <a:t/>
            </a:r>
            <a:br>
              <a:rPr lang="en-US" altLang="en-US" sz="4400" b="1" dirty="0">
                <a:solidFill>
                  <a:schemeClr val="bg1"/>
                </a:solidFill>
              </a:rPr>
            </a:br>
            <a:r>
              <a:rPr lang="en-US" altLang="en-US" sz="4400" b="1" dirty="0">
                <a:solidFill>
                  <a:schemeClr val="bg1"/>
                </a:solidFill>
              </a:rPr>
              <a:t/>
            </a:r>
            <a:br>
              <a:rPr lang="en-US" altLang="en-US" sz="4400" b="1" dirty="0">
                <a:solidFill>
                  <a:schemeClr val="bg1"/>
                </a:solidFill>
              </a:rPr>
            </a:br>
            <a:r>
              <a:rPr lang="en-US" altLang="en-US" sz="4400" b="1" dirty="0" err="1">
                <a:solidFill>
                  <a:schemeClr val="bg1"/>
                </a:solidFill>
              </a:rPr>
              <a:t>VeLoCity</a:t>
            </a:r>
            <a:r>
              <a:rPr lang="en-US" altLang="en-US" sz="4400" b="1" dirty="0">
                <a:solidFill>
                  <a:schemeClr val="bg1"/>
                </a:solidFill>
              </a:rPr>
              <a:t> Project</a:t>
            </a:r>
            <a:endParaRPr lang="en-US" dirty="0"/>
          </a:p>
        </p:txBody>
      </p:sp>
      <p:sp>
        <p:nvSpPr>
          <p:cNvPr id="3" name="Content Placeholder 2">
            <a:extLst>
              <a:ext uri="{FF2B5EF4-FFF2-40B4-BE49-F238E27FC236}">
                <a16:creationId xmlns:a16="http://schemas.microsoft.com/office/drawing/2014/main" id="{B45D3AF1-D11A-4778-9F2A-AC7A9B9F6D37}"/>
              </a:ext>
            </a:extLst>
          </p:cNvPr>
          <p:cNvSpPr>
            <a:spLocks noGrp="1"/>
          </p:cNvSpPr>
          <p:nvPr>
            <p:ph idx="1"/>
          </p:nvPr>
        </p:nvSpPr>
        <p:spPr/>
        <p:txBody>
          <a:bodyPr>
            <a:normAutofit/>
          </a:bodyPr>
          <a:lstStyle/>
          <a:p>
            <a:r>
              <a:rPr lang="en-US" dirty="0"/>
              <a:t>Target Groups</a:t>
            </a:r>
          </a:p>
          <a:p>
            <a:pPr lvl="1"/>
            <a:r>
              <a:rPr lang="en-US" dirty="0"/>
              <a:t>Unemployed and misemployed adults</a:t>
            </a:r>
          </a:p>
          <a:p>
            <a:pPr lvl="1"/>
            <a:r>
              <a:rPr lang="en-US" dirty="0"/>
              <a:t>Older people</a:t>
            </a:r>
          </a:p>
          <a:p>
            <a:pPr lvl="1"/>
            <a:r>
              <a:rPr lang="en-US" dirty="0"/>
              <a:t>VET organizations</a:t>
            </a:r>
          </a:p>
          <a:p>
            <a:pPr lvl="1"/>
            <a:r>
              <a:rPr lang="en-US" dirty="0"/>
              <a:t>NGOs</a:t>
            </a:r>
          </a:p>
          <a:p>
            <a:pPr lvl="1"/>
            <a:r>
              <a:rPr lang="en-US" dirty="0"/>
              <a:t>Consulting organizations</a:t>
            </a:r>
          </a:p>
          <a:p>
            <a:pPr lvl="1"/>
            <a:endParaRPr lang="en-US" dirty="0"/>
          </a:p>
        </p:txBody>
      </p:sp>
      <p:pic>
        <p:nvPicPr>
          <p:cNvPr id="4" name="Picture 3">
            <a:extLst>
              <a:ext uri="{FF2B5EF4-FFF2-40B4-BE49-F238E27FC236}">
                <a16:creationId xmlns:a16="http://schemas.microsoft.com/office/drawing/2014/main" id="{08C599CB-2511-4AD3-A101-8B0A87DFE2BE}"/>
              </a:ext>
            </a:extLst>
          </p:cNvPr>
          <p:cNvPicPr>
            <a:picLocks noChangeAspect="1"/>
          </p:cNvPicPr>
          <p:nvPr/>
        </p:nvPicPr>
        <p:blipFill>
          <a:blip r:embed="rId2"/>
          <a:stretch>
            <a:fillRect/>
          </a:stretch>
        </p:blipFill>
        <p:spPr>
          <a:xfrm>
            <a:off x="5796136" y="2924944"/>
            <a:ext cx="2825414" cy="3096344"/>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20BC7D62-D6B4-414D-ADAE-20ECF47E6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128691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F91B-3F14-4674-A6AB-C0EA416A33E7}"/>
              </a:ext>
            </a:extLst>
          </p:cNvPr>
          <p:cNvSpPr>
            <a:spLocks noGrp="1"/>
          </p:cNvSpPr>
          <p:nvPr>
            <p:ph type="title"/>
          </p:nvPr>
        </p:nvSpPr>
        <p:spPr>
          <a:xfrm>
            <a:off x="457200" y="274638"/>
            <a:ext cx="8229600" cy="1143000"/>
          </a:xfrm>
        </p:spPr>
        <p:txBody>
          <a:bodyPr anchor="ctr">
            <a:normAutofit/>
          </a:bodyPr>
          <a:lstStyle/>
          <a:p>
            <a:r>
              <a:rPr lang="en-US" altLang="en-US" b="1" err="1"/>
              <a:t>VeLoCity</a:t>
            </a:r>
            <a:r>
              <a:rPr lang="en-US" altLang="en-US" b="1"/>
              <a:t> Project</a:t>
            </a:r>
            <a:endParaRPr lang="en-US" dirty="0"/>
          </a:p>
        </p:txBody>
      </p:sp>
      <p:pic>
        <p:nvPicPr>
          <p:cNvPr id="4" name="Picture 3">
            <a:extLst>
              <a:ext uri="{FF2B5EF4-FFF2-40B4-BE49-F238E27FC236}">
                <a16:creationId xmlns:a16="http://schemas.microsoft.com/office/drawing/2014/main" id="{6C58FF93-9FB9-4A2E-B1D1-55E8379409EA}"/>
              </a:ext>
            </a:extLst>
          </p:cNvPr>
          <p:cNvPicPr>
            <a:picLocks noChangeAspect="1"/>
          </p:cNvPicPr>
          <p:nvPr/>
        </p:nvPicPr>
        <p:blipFill>
          <a:blip r:embed="rId2"/>
          <a:stretch>
            <a:fillRect/>
          </a:stretch>
        </p:blipFill>
        <p:spPr>
          <a:xfrm>
            <a:off x="457200" y="3151378"/>
            <a:ext cx="4038600" cy="1423607"/>
          </a:xfrm>
          <a:prstGeom prst="rect">
            <a:avLst/>
          </a:prstGeom>
          <a:noFill/>
        </p:spPr>
      </p:pic>
      <p:sp>
        <p:nvSpPr>
          <p:cNvPr id="3" name="Content Placeholder 2">
            <a:extLst>
              <a:ext uri="{FF2B5EF4-FFF2-40B4-BE49-F238E27FC236}">
                <a16:creationId xmlns:a16="http://schemas.microsoft.com/office/drawing/2014/main" id="{489CD9B7-17A2-4245-853E-602AC226165B}"/>
              </a:ext>
            </a:extLst>
          </p:cNvPr>
          <p:cNvSpPr>
            <a:spLocks noGrp="1"/>
          </p:cNvSpPr>
          <p:nvPr>
            <p:ph sz="half" idx="2"/>
          </p:nvPr>
        </p:nvSpPr>
        <p:spPr>
          <a:xfrm>
            <a:off x="4648200" y="1600200"/>
            <a:ext cx="4172272" cy="4925144"/>
          </a:xfrm>
        </p:spPr>
        <p:txBody>
          <a:bodyPr>
            <a:normAutofit/>
          </a:bodyPr>
          <a:lstStyle/>
          <a:p>
            <a:pPr>
              <a:lnSpc>
                <a:spcPct val="90000"/>
              </a:lnSpc>
            </a:pPr>
            <a:r>
              <a:rPr lang="en-US" sz="2400" dirty="0"/>
              <a:t>Intellectual Outputs</a:t>
            </a:r>
          </a:p>
          <a:p>
            <a:pPr marL="457200" lvl="1" indent="0">
              <a:lnSpc>
                <a:spcPct val="90000"/>
              </a:lnSpc>
              <a:buNone/>
            </a:pPr>
            <a:r>
              <a:rPr lang="en-US" b="1" dirty="0"/>
              <a:t>IO1</a:t>
            </a:r>
            <a:r>
              <a:rPr lang="en-US" dirty="0"/>
              <a:t>: </a:t>
            </a:r>
            <a:r>
              <a:rPr lang="en-US" i="1" dirty="0"/>
              <a:t>Needs Analysis of job interviewees in term of training needs</a:t>
            </a:r>
          </a:p>
          <a:p>
            <a:pPr marL="457200" lvl="1" indent="0">
              <a:lnSpc>
                <a:spcPct val="90000"/>
              </a:lnSpc>
              <a:buNone/>
            </a:pPr>
            <a:endParaRPr lang="en-US" dirty="0"/>
          </a:p>
          <a:p>
            <a:pPr lvl="1">
              <a:lnSpc>
                <a:spcPct val="90000"/>
              </a:lnSpc>
            </a:pPr>
            <a:r>
              <a:rPr lang="en-US" dirty="0"/>
              <a:t>Review of the most popular theories of job interviews tips and techniques, pedagogical approaches and results from questionnaires that were conducted in each partner country.</a:t>
            </a:r>
          </a:p>
          <a:p>
            <a:pPr lvl="1">
              <a:lnSpc>
                <a:spcPct val="90000"/>
              </a:lnSpc>
            </a:pPr>
            <a:endParaRPr lang="en-US" dirty="0"/>
          </a:p>
          <a:p>
            <a:pPr marL="457200" lvl="1" indent="0">
              <a:lnSpc>
                <a:spcPct val="90000"/>
              </a:lnSpc>
              <a:buNone/>
            </a:pPr>
            <a:endParaRPr lang="en-US" dirty="0"/>
          </a:p>
        </p:txBody>
      </p:sp>
      <p:pic>
        <p:nvPicPr>
          <p:cNvPr id="5" name="Picture 4" descr="Graphical user interface, text&#10;&#10;Description automatically generated">
            <a:extLst>
              <a:ext uri="{FF2B5EF4-FFF2-40B4-BE49-F238E27FC236}">
                <a16:creationId xmlns:a16="http://schemas.microsoft.com/office/drawing/2014/main" id="{E0026D52-1590-4E2E-93B8-F741D3115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324" y="6310164"/>
            <a:ext cx="2543676" cy="559221"/>
          </a:xfrm>
          <a:prstGeom prst="rect">
            <a:avLst/>
          </a:prstGeom>
        </p:spPr>
      </p:pic>
    </p:spTree>
    <p:extLst>
      <p:ext uri="{BB962C8B-B14F-4D97-AF65-F5344CB8AC3E}">
        <p14:creationId xmlns:p14="http://schemas.microsoft.com/office/powerpoint/2010/main" val="337572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F91B-3F14-4674-A6AB-C0EA416A33E7}"/>
              </a:ext>
            </a:extLst>
          </p:cNvPr>
          <p:cNvSpPr>
            <a:spLocks noGrp="1"/>
          </p:cNvSpPr>
          <p:nvPr>
            <p:ph type="title"/>
          </p:nvPr>
        </p:nvSpPr>
        <p:spPr>
          <a:xfrm>
            <a:off x="457200" y="274638"/>
            <a:ext cx="8229600" cy="1143000"/>
          </a:xfrm>
        </p:spPr>
        <p:txBody>
          <a:bodyPr anchor="ctr">
            <a:normAutofit/>
          </a:bodyPr>
          <a:lstStyle/>
          <a:p>
            <a:r>
              <a:rPr lang="en-US" altLang="en-US" b="1" dirty="0" err="1"/>
              <a:t>VeLoCity</a:t>
            </a:r>
            <a:r>
              <a:rPr lang="en-US" altLang="en-US" b="1" dirty="0"/>
              <a:t> Project</a:t>
            </a:r>
            <a:endParaRPr lang="en-US" dirty="0"/>
          </a:p>
        </p:txBody>
      </p:sp>
      <p:pic>
        <p:nvPicPr>
          <p:cNvPr id="5" name="Picture 4">
            <a:extLst>
              <a:ext uri="{FF2B5EF4-FFF2-40B4-BE49-F238E27FC236}">
                <a16:creationId xmlns:a16="http://schemas.microsoft.com/office/drawing/2014/main" id="{6C5E1F37-E785-4AD1-8C63-D67DD9C6FC43}"/>
              </a:ext>
            </a:extLst>
          </p:cNvPr>
          <p:cNvPicPr>
            <a:picLocks noChangeAspect="1"/>
          </p:cNvPicPr>
          <p:nvPr/>
        </p:nvPicPr>
        <p:blipFill rotWithShape="1">
          <a:blip r:embed="rId2"/>
          <a:srcRect l="16260" r="13693" b="1"/>
          <a:stretch/>
        </p:blipFill>
        <p:spPr>
          <a:xfrm>
            <a:off x="457200" y="1600200"/>
            <a:ext cx="4038600" cy="4525963"/>
          </a:xfrm>
          <a:prstGeom prst="rect">
            <a:avLst/>
          </a:prstGeom>
          <a:noFill/>
        </p:spPr>
      </p:pic>
      <p:sp>
        <p:nvSpPr>
          <p:cNvPr id="3" name="Content Placeholder 2">
            <a:extLst>
              <a:ext uri="{FF2B5EF4-FFF2-40B4-BE49-F238E27FC236}">
                <a16:creationId xmlns:a16="http://schemas.microsoft.com/office/drawing/2014/main" id="{489CD9B7-17A2-4245-853E-602AC226165B}"/>
              </a:ext>
            </a:extLst>
          </p:cNvPr>
          <p:cNvSpPr>
            <a:spLocks noGrp="1"/>
          </p:cNvSpPr>
          <p:nvPr>
            <p:ph sz="half" idx="2"/>
          </p:nvPr>
        </p:nvSpPr>
        <p:spPr>
          <a:xfrm>
            <a:off x="4466431" y="1600200"/>
            <a:ext cx="4608512" cy="4525963"/>
          </a:xfrm>
        </p:spPr>
        <p:txBody>
          <a:bodyPr>
            <a:normAutofit/>
          </a:bodyPr>
          <a:lstStyle/>
          <a:p>
            <a:pPr>
              <a:lnSpc>
                <a:spcPct val="90000"/>
              </a:lnSpc>
            </a:pPr>
            <a:r>
              <a:rPr lang="en-US" sz="2400" dirty="0"/>
              <a:t>Intellectual Outputs</a:t>
            </a:r>
          </a:p>
          <a:p>
            <a:pPr marL="457200" lvl="1" indent="0">
              <a:lnSpc>
                <a:spcPct val="90000"/>
              </a:lnSpc>
              <a:buNone/>
            </a:pPr>
            <a:r>
              <a:rPr lang="en-US" b="1" dirty="0"/>
              <a:t>IO 2: </a:t>
            </a:r>
            <a:r>
              <a:rPr lang="en-US" i="1" dirty="0" err="1"/>
              <a:t>VeLoCiTy</a:t>
            </a:r>
            <a:r>
              <a:rPr lang="en-US" i="1" dirty="0"/>
              <a:t> Interview process methodology</a:t>
            </a:r>
          </a:p>
          <a:p>
            <a:pPr marL="457200" lvl="1" indent="0">
              <a:lnSpc>
                <a:spcPct val="90000"/>
              </a:lnSpc>
              <a:buNone/>
            </a:pPr>
            <a:endParaRPr lang="en-US" dirty="0"/>
          </a:p>
          <a:p>
            <a:pPr lvl="1">
              <a:lnSpc>
                <a:spcPct val="90000"/>
              </a:lnSpc>
            </a:pPr>
            <a:r>
              <a:rPr lang="en-US" dirty="0"/>
              <a:t>7 interview case scenarios in English based on the results from IO1 with tutorial/guidelines that explain the case scenarios guiding the interviewees in the procedure of each scenario.</a:t>
            </a:r>
          </a:p>
        </p:txBody>
      </p:sp>
      <p:pic>
        <p:nvPicPr>
          <p:cNvPr id="8" name="Picture 7" descr="Graphical user interface, text&#10;&#10;Description automatically generated">
            <a:extLst>
              <a:ext uri="{FF2B5EF4-FFF2-40B4-BE49-F238E27FC236}">
                <a16:creationId xmlns:a16="http://schemas.microsoft.com/office/drawing/2014/main" id="{91BF663C-7461-4401-B9AD-CDD9D9AF0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72214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F91B-3F14-4674-A6AB-C0EA416A33E7}"/>
              </a:ext>
            </a:extLst>
          </p:cNvPr>
          <p:cNvSpPr>
            <a:spLocks noGrp="1"/>
          </p:cNvSpPr>
          <p:nvPr>
            <p:ph type="title"/>
          </p:nvPr>
        </p:nvSpPr>
        <p:spPr>
          <a:xfrm>
            <a:off x="457200" y="274638"/>
            <a:ext cx="8229600" cy="1143000"/>
          </a:xfrm>
        </p:spPr>
        <p:txBody>
          <a:bodyPr anchor="ctr">
            <a:normAutofit/>
          </a:bodyPr>
          <a:lstStyle/>
          <a:p>
            <a:r>
              <a:rPr lang="en-US" altLang="en-US" b="1" dirty="0" err="1"/>
              <a:t>VeLoCity</a:t>
            </a:r>
            <a:r>
              <a:rPr lang="en-US" altLang="en-US" b="1" dirty="0"/>
              <a:t> Project</a:t>
            </a:r>
            <a:endParaRPr lang="en-US" dirty="0"/>
          </a:p>
        </p:txBody>
      </p:sp>
      <p:sp>
        <p:nvSpPr>
          <p:cNvPr id="3" name="Content Placeholder 2">
            <a:extLst>
              <a:ext uri="{FF2B5EF4-FFF2-40B4-BE49-F238E27FC236}">
                <a16:creationId xmlns:a16="http://schemas.microsoft.com/office/drawing/2014/main" id="{489CD9B7-17A2-4245-853E-602AC226165B}"/>
              </a:ext>
            </a:extLst>
          </p:cNvPr>
          <p:cNvSpPr>
            <a:spLocks noGrp="1"/>
          </p:cNvSpPr>
          <p:nvPr>
            <p:ph sz="half" idx="2"/>
          </p:nvPr>
        </p:nvSpPr>
        <p:spPr>
          <a:xfrm>
            <a:off x="4535488" y="1700808"/>
            <a:ext cx="4608512" cy="4525963"/>
          </a:xfrm>
        </p:spPr>
        <p:txBody>
          <a:bodyPr>
            <a:normAutofit/>
          </a:bodyPr>
          <a:lstStyle/>
          <a:p>
            <a:pPr>
              <a:lnSpc>
                <a:spcPct val="90000"/>
              </a:lnSpc>
            </a:pPr>
            <a:r>
              <a:rPr lang="en-US" sz="2400" dirty="0"/>
              <a:t>Intellectual Outputs</a:t>
            </a:r>
          </a:p>
          <a:p>
            <a:pPr marL="457200" lvl="1" indent="0">
              <a:lnSpc>
                <a:spcPct val="90000"/>
              </a:lnSpc>
              <a:buNone/>
            </a:pPr>
            <a:r>
              <a:rPr lang="en-US" b="1" dirty="0"/>
              <a:t>IO 3: </a:t>
            </a:r>
            <a:r>
              <a:rPr lang="en-US" i="1" dirty="0" err="1"/>
              <a:t>VeLoCiTy</a:t>
            </a:r>
            <a:r>
              <a:rPr lang="en-US" i="1" dirty="0"/>
              <a:t> virtual learning environment</a:t>
            </a:r>
          </a:p>
          <a:p>
            <a:pPr marL="457200" lvl="1" indent="0">
              <a:lnSpc>
                <a:spcPct val="90000"/>
              </a:lnSpc>
              <a:buNone/>
            </a:pPr>
            <a:endParaRPr lang="en-US" dirty="0"/>
          </a:p>
          <a:p>
            <a:pPr lvl="1">
              <a:lnSpc>
                <a:spcPct val="90000"/>
              </a:lnSpc>
            </a:pPr>
            <a:r>
              <a:rPr lang="en-US" dirty="0"/>
              <a:t>An open source 3D virtual world which will simulate interviews with a detailed manual to help participants learn how to use the virtual learning environment.</a:t>
            </a:r>
          </a:p>
        </p:txBody>
      </p:sp>
      <p:pic>
        <p:nvPicPr>
          <p:cNvPr id="4" name="Picture 3">
            <a:extLst>
              <a:ext uri="{FF2B5EF4-FFF2-40B4-BE49-F238E27FC236}">
                <a16:creationId xmlns:a16="http://schemas.microsoft.com/office/drawing/2014/main" id="{092BBC80-E550-4FE5-83C2-81F935C73443}"/>
              </a:ext>
            </a:extLst>
          </p:cNvPr>
          <p:cNvPicPr>
            <a:picLocks noChangeAspect="1"/>
          </p:cNvPicPr>
          <p:nvPr/>
        </p:nvPicPr>
        <p:blipFill>
          <a:blip r:embed="rId2"/>
          <a:stretch>
            <a:fillRect/>
          </a:stretch>
        </p:blipFill>
        <p:spPr>
          <a:xfrm>
            <a:off x="107504" y="2564904"/>
            <a:ext cx="4572396" cy="2426418"/>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57EAFBA4-C35A-48E1-A51B-8CA0C0AE4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246622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5800" y="2057400"/>
            <a:ext cx="76231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1pPr>
            <a:lvl2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2pPr>
            <a:lvl3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3pPr>
            <a:lvl4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4pPr>
            <a:lvl5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9pPr>
          </a:lstStyle>
          <a:p>
            <a:pPr algn="ctr" eaLnBrk="1" hangingPunct="1">
              <a:buClrTx/>
              <a:buFontTx/>
              <a:buNone/>
            </a:pPr>
            <a:r>
              <a:rPr lang="en-US" altLang="en-US" sz="4000" b="1" dirty="0">
                <a:solidFill>
                  <a:srgbClr val="003300"/>
                </a:solidFill>
                <a:latin typeface="+mj-lt"/>
              </a:rPr>
              <a:t>Thank you!</a:t>
            </a:r>
            <a:r>
              <a:rPr lang="en-US" altLang="en-US" sz="4000" dirty="0">
                <a:solidFill>
                  <a:srgbClr val="006633"/>
                </a:solidFill>
                <a:latin typeface="+mj-lt"/>
              </a:rPr>
              <a:t> </a:t>
            </a:r>
          </a:p>
        </p:txBody>
      </p:sp>
      <p:sp>
        <p:nvSpPr>
          <p:cNvPr id="5" name="Text Box 3"/>
          <p:cNvSpPr txBox="1">
            <a:spLocks noChangeArrowheads="1"/>
          </p:cNvSpPr>
          <p:nvPr/>
        </p:nvSpPr>
        <p:spPr bwMode="auto">
          <a:xfrm>
            <a:off x="1584325" y="4679950"/>
            <a:ext cx="600233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1pPr>
            <a:lvl2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2pPr>
            <a:lvl3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3pPr>
            <a:lvl4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4pPr>
            <a:lvl5pPr>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roid Sans Fallback" charset="0"/>
                <a:cs typeface="Droid Sans Fallback" charset="0"/>
              </a:defRPr>
            </a:lvl9pPr>
          </a:lstStyle>
          <a:p>
            <a:pPr algn="ctr" eaLnBrk="1" hangingPunct="1">
              <a:spcBef>
                <a:spcPts val="1750"/>
              </a:spcBef>
              <a:buClrTx/>
              <a:buFontTx/>
              <a:buNone/>
            </a:pPr>
            <a:r>
              <a:rPr lang="en-US" altLang="en-US" sz="2800" b="1" dirty="0">
                <a:solidFill>
                  <a:srgbClr val="996600"/>
                </a:solidFill>
                <a:latin typeface="+mj-lt"/>
                <a:hlinkClick r:id="rId2"/>
              </a:rPr>
              <a:t>www.cs.ucy.ac.cy/seit</a:t>
            </a:r>
          </a:p>
        </p:txBody>
      </p:sp>
      <p:pic>
        <p:nvPicPr>
          <p:cNvPr id="2" name="Picture 1">
            <a:extLst>
              <a:ext uri="{FF2B5EF4-FFF2-40B4-BE49-F238E27FC236}">
                <a16:creationId xmlns:a16="http://schemas.microsoft.com/office/drawing/2014/main" id="{57F2F4CD-5B23-4567-8833-55A292D1C1B5}"/>
              </a:ext>
            </a:extLst>
          </p:cNvPr>
          <p:cNvPicPr>
            <a:picLocks noChangeAspect="1"/>
          </p:cNvPicPr>
          <p:nvPr/>
        </p:nvPicPr>
        <p:blipFill>
          <a:blip r:embed="rId3"/>
          <a:stretch>
            <a:fillRect/>
          </a:stretch>
        </p:blipFill>
        <p:spPr>
          <a:xfrm>
            <a:off x="2771800" y="2880751"/>
            <a:ext cx="4067944" cy="1770115"/>
          </a:xfrm>
          <a:prstGeom prst="rect">
            <a:avLst/>
          </a:prstGeom>
        </p:spPr>
      </p:pic>
    </p:spTree>
    <p:extLst>
      <p:ext uri="{BB962C8B-B14F-4D97-AF65-F5344CB8AC3E}">
        <p14:creationId xmlns:p14="http://schemas.microsoft.com/office/powerpoint/2010/main" val="245063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8122" y="1772816"/>
            <a:ext cx="8428334" cy="4525963"/>
          </a:xfrm>
        </p:spPr>
        <p:txBody>
          <a:bodyPr/>
          <a:lstStyle/>
          <a:p>
            <a:r>
              <a:rPr lang="en-US" dirty="0"/>
              <a:t>Introduction </a:t>
            </a:r>
          </a:p>
          <a:p>
            <a:pPr lvl="1" algn="just"/>
            <a:r>
              <a:rPr lang="en-US" dirty="0"/>
              <a:t>The aim of the </a:t>
            </a:r>
            <a:r>
              <a:rPr lang="en-US" dirty="0" err="1"/>
              <a:t>VeLoCiTy</a:t>
            </a:r>
            <a:r>
              <a:rPr lang="en-US" dirty="0"/>
              <a:t> project is to facilitate the individuals that try to find a job in another country by making them familiar with the diversity in the theories and practices of the interviews, partially as a result of the culture and ethnics differences among the European countries through an innovative 3D virtual world learning environment that will include scenarios simulating the most representative interview processes.</a:t>
            </a:r>
          </a:p>
          <a:p>
            <a:pPr lvl="1"/>
            <a:endParaRPr lang="en-US" dirty="0"/>
          </a:p>
        </p:txBody>
      </p:sp>
      <p:pic>
        <p:nvPicPr>
          <p:cNvPr id="8" name="Picture 7" descr="Graphical user interface, text&#10;&#10;Description automatically generated">
            <a:extLst>
              <a:ext uri="{FF2B5EF4-FFF2-40B4-BE49-F238E27FC236}">
                <a16:creationId xmlns:a16="http://schemas.microsoft.com/office/drawing/2014/main" id="{0ECC627E-7F5B-4214-8703-0DE9BB1A3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53789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8122" y="1772816"/>
            <a:ext cx="8428334" cy="4525963"/>
          </a:xfrm>
        </p:spPr>
        <p:txBody>
          <a:bodyPr>
            <a:normAutofit fontScale="92500" lnSpcReduction="10000"/>
          </a:bodyPr>
          <a:lstStyle/>
          <a:p>
            <a:r>
              <a:rPr lang="en-US" dirty="0"/>
              <a:t>Objectives </a:t>
            </a:r>
          </a:p>
          <a:p>
            <a:pPr lvl="1" algn="just"/>
            <a:r>
              <a:rPr lang="en-US" dirty="0"/>
              <a:t>To explore and apply traits of multicultural interview </a:t>
            </a:r>
            <a:r>
              <a:rPr lang="en-US" dirty="0" err="1"/>
              <a:t>behaviours</a:t>
            </a:r>
            <a:r>
              <a:rPr lang="en-US" dirty="0"/>
              <a:t> and diverse ethnic characteristics into the simulation learning tool in order to </a:t>
            </a:r>
            <a:r>
              <a:rPr lang="en-US" dirty="0" err="1"/>
              <a:t>maximise</a:t>
            </a:r>
            <a:r>
              <a:rPr lang="en-US" dirty="0"/>
              <a:t> the skills and the competence of Europeans.</a:t>
            </a:r>
          </a:p>
          <a:p>
            <a:pPr lvl="1" algn="just"/>
            <a:endParaRPr lang="en-US" dirty="0"/>
          </a:p>
          <a:p>
            <a:pPr lvl="1" algn="just"/>
            <a:r>
              <a:rPr lang="en-US" dirty="0"/>
              <a:t>To eliminate physical barriers and create equal opportunities for adults from heterogeneous ethnic backgrounds to collaborate, broaden their views and mind, exchange ideas and engage in constructive dialogue.</a:t>
            </a:r>
          </a:p>
        </p:txBody>
      </p:sp>
      <p:pic>
        <p:nvPicPr>
          <p:cNvPr id="7" name="Picture 6" descr="Graphical user interface, text&#10;&#10;Description automatically generated">
            <a:extLst>
              <a:ext uri="{FF2B5EF4-FFF2-40B4-BE49-F238E27FC236}">
                <a16:creationId xmlns:a16="http://schemas.microsoft.com/office/drawing/2014/main" id="{E117566D-69C9-4453-80D7-2E98C6846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256672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8122" y="1772816"/>
            <a:ext cx="8428334" cy="4525963"/>
          </a:xfrm>
        </p:spPr>
        <p:txBody>
          <a:bodyPr>
            <a:normAutofit lnSpcReduction="10000"/>
          </a:bodyPr>
          <a:lstStyle/>
          <a:p>
            <a:r>
              <a:rPr lang="en-US" dirty="0"/>
              <a:t>Objectives </a:t>
            </a:r>
          </a:p>
          <a:p>
            <a:pPr lvl="1" algn="just"/>
            <a:r>
              <a:rPr lang="en-US" dirty="0"/>
              <a:t>To provide the opportunity to adult learners to adapt to diverse working environments, and interviews.</a:t>
            </a:r>
          </a:p>
          <a:p>
            <a:pPr lvl="1" algn="just"/>
            <a:endParaRPr lang="en-US" dirty="0"/>
          </a:p>
          <a:p>
            <a:pPr lvl="1" algn="just"/>
            <a:r>
              <a:rPr lang="en-US" dirty="0"/>
              <a:t>To influence, motivate, and provide the opportunity to interested stakeholders to </a:t>
            </a:r>
            <a:r>
              <a:rPr lang="en-US" dirty="0" err="1"/>
              <a:t>utilise</a:t>
            </a:r>
            <a:r>
              <a:rPr lang="en-US" dirty="0"/>
              <a:t> and extend the scenarios, and deliver a scalable and expandable open source virtual learning tool in terms of functionality and learning material.</a:t>
            </a:r>
          </a:p>
        </p:txBody>
      </p:sp>
      <p:pic>
        <p:nvPicPr>
          <p:cNvPr id="4" name="Picture 3" descr="Graphical user interface, text&#10;&#10;Description automatically generated">
            <a:extLst>
              <a:ext uri="{FF2B5EF4-FFF2-40B4-BE49-F238E27FC236}">
                <a16:creationId xmlns:a16="http://schemas.microsoft.com/office/drawing/2014/main" id="{8F1D3E6E-116C-4F11-B87E-72FFC1114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24593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8122" y="1772816"/>
            <a:ext cx="8428334" cy="4525963"/>
          </a:xfrm>
        </p:spPr>
        <p:txBody>
          <a:bodyPr>
            <a:normAutofit lnSpcReduction="10000"/>
          </a:bodyPr>
          <a:lstStyle/>
          <a:p>
            <a:r>
              <a:rPr lang="en-US" dirty="0"/>
              <a:t>Idea</a:t>
            </a:r>
          </a:p>
          <a:p>
            <a:pPr lvl="1" algn="just"/>
            <a:r>
              <a:rPr lang="en-US" dirty="0"/>
              <a:t>Even since the beginning of the economic crisis, the amount of unemployed citizens grew in the EU, leading in many cases to a necessity of finding a job in a different country. </a:t>
            </a:r>
          </a:p>
          <a:p>
            <a:pPr lvl="1" algn="just"/>
            <a:endParaRPr lang="en-US" dirty="0"/>
          </a:p>
          <a:p>
            <a:pPr lvl="1" algn="just"/>
            <a:r>
              <a:rPr lang="en-US" dirty="0"/>
              <a:t>There has been a rise on migration related to job searching, but in many cases the situation surrounding that move is very difficult for the migrant potential worker.</a:t>
            </a:r>
          </a:p>
        </p:txBody>
      </p:sp>
    </p:spTree>
    <p:extLst>
      <p:ext uri="{BB962C8B-B14F-4D97-AF65-F5344CB8AC3E}">
        <p14:creationId xmlns:p14="http://schemas.microsoft.com/office/powerpoint/2010/main" val="185787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3955" y="1916832"/>
            <a:ext cx="8428334" cy="4525963"/>
          </a:xfrm>
        </p:spPr>
        <p:txBody>
          <a:bodyPr>
            <a:normAutofit fontScale="92500" lnSpcReduction="20000"/>
          </a:bodyPr>
          <a:lstStyle/>
          <a:p>
            <a:r>
              <a:rPr lang="en-US" dirty="0"/>
              <a:t>Idea</a:t>
            </a:r>
          </a:p>
          <a:p>
            <a:pPr lvl="1" algn="just"/>
            <a:r>
              <a:rPr lang="en-US" dirty="0"/>
              <a:t>According to the statistical 2013 publication from the </a:t>
            </a:r>
            <a:r>
              <a:rPr lang="en-US" dirty="0" err="1"/>
              <a:t>Organisation</a:t>
            </a:r>
            <a:r>
              <a:rPr lang="en-US" dirty="0"/>
              <a:t> for Economic Cooperation and Development (OECD): “Immigrants have been hard hit, and almost immediately, by the economic downturn in most OECD countries. </a:t>
            </a:r>
          </a:p>
          <a:p>
            <a:pPr lvl="1" algn="just"/>
            <a:endParaRPr lang="en-US" dirty="0"/>
          </a:p>
          <a:p>
            <a:pPr lvl="1" algn="just"/>
            <a:r>
              <a:rPr lang="en-US" dirty="0"/>
              <a:t>This is mainly explained by their greater presence in sectors that have been strongly affected by the crisis (e.g. construction, manufacturing, retail trade and financial sectors) as well as by their greater likelihood of being in precarious or informal jobs. </a:t>
            </a:r>
          </a:p>
        </p:txBody>
      </p:sp>
      <p:pic>
        <p:nvPicPr>
          <p:cNvPr id="4" name="Picture 3" descr="Graphical user interface, text&#10;&#10;Description automatically generated">
            <a:extLst>
              <a:ext uri="{FF2B5EF4-FFF2-40B4-BE49-F238E27FC236}">
                <a16:creationId xmlns:a16="http://schemas.microsoft.com/office/drawing/2014/main" id="{ABC884EA-6AA4-4EE0-9F7F-9808E0D40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341755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3955" y="1916832"/>
            <a:ext cx="8428334" cy="4525963"/>
          </a:xfrm>
        </p:spPr>
        <p:txBody>
          <a:bodyPr>
            <a:normAutofit/>
          </a:bodyPr>
          <a:lstStyle/>
          <a:p>
            <a:r>
              <a:rPr lang="en-US" dirty="0"/>
              <a:t>Idea</a:t>
            </a:r>
          </a:p>
          <a:p>
            <a:pPr lvl="1" algn="just"/>
            <a:r>
              <a:rPr lang="en-US" dirty="0"/>
              <a:t>The ongoing economic downturn has seen unemployment rates increase, both for foreign- and native-born persons, in most OECD countries.</a:t>
            </a:r>
          </a:p>
          <a:p>
            <a:pPr marL="457200" lvl="1" indent="0" algn="just">
              <a:buNone/>
            </a:pPr>
            <a:endParaRPr lang="en-US" dirty="0"/>
          </a:p>
          <a:p>
            <a:pPr lvl="1" algn="just"/>
            <a:r>
              <a:rPr lang="en-US" dirty="0"/>
              <a:t>However, immigrants in most European OECD countries were more affected by unemployment than the native population.</a:t>
            </a:r>
          </a:p>
          <a:p>
            <a:pPr marL="457200" lvl="1" indent="0">
              <a:buNone/>
            </a:pPr>
            <a:endParaRPr lang="en-US" dirty="0"/>
          </a:p>
        </p:txBody>
      </p:sp>
      <p:pic>
        <p:nvPicPr>
          <p:cNvPr id="4" name="Picture 3" descr="Graphical user interface, text&#10;&#10;Description automatically generated">
            <a:extLst>
              <a:ext uri="{FF2B5EF4-FFF2-40B4-BE49-F238E27FC236}">
                <a16:creationId xmlns:a16="http://schemas.microsoft.com/office/drawing/2014/main" id="{53B7B781-445E-457A-8DE8-EBCC2262D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20565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0"/>
            <a:ext cx="8229600" cy="1143000"/>
          </a:xfrm>
        </p:spPr>
        <p:txBody>
          <a:bodyPr>
            <a:noAutofit/>
          </a:bodyPr>
          <a:lstStyle/>
          <a:p>
            <a:pPr algn="l"/>
            <a:r>
              <a:rPr lang="en-US" altLang="en-US" sz="3600" b="1" dirty="0">
                <a:solidFill>
                  <a:schemeClr val="bg1"/>
                </a:solidFill>
              </a:rPr>
              <a:t/>
            </a:r>
            <a:br>
              <a:rPr lang="en-US" altLang="en-US" sz="3600" b="1" dirty="0">
                <a:solidFill>
                  <a:schemeClr val="bg1"/>
                </a:solidFill>
              </a:rPr>
            </a:br>
            <a:r>
              <a:rPr lang="en-US" altLang="en-US" sz="3600" b="1" dirty="0">
                <a:solidFill>
                  <a:schemeClr val="bg1"/>
                </a:solidFill>
              </a:rPr>
              <a:t/>
            </a:r>
            <a:br>
              <a:rPr lang="en-US" altLang="en-US" sz="3600" b="1" dirty="0">
                <a:solidFill>
                  <a:schemeClr val="bg1"/>
                </a:solidFill>
              </a:rPr>
            </a:br>
            <a:r>
              <a:rPr lang="en-US" altLang="en-US" sz="3600" b="1" dirty="0" err="1">
                <a:solidFill>
                  <a:schemeClr val="bg1"/>
                </a:solidFill>
              </a:rPr>
              <a:t>VeLoCity</a:t>
            </a:r>
            <a:r>
              <a:rPr lang="en-US" altLang="en-US" sz="3600" b="1" dirty="0">
                <a:solidFill>
                  <a:schemeClr val="bg1"/>
                </a:solidFill>
              </a:rPr>
              <a:t> Project</a:t>
            </a:r>
            <a:endParaRPr lang="en-GB" sz="3600" dirty="0">
              <a:solidFill>
                <a:schemeClr val="bg1"/>
              </a:solidFill>
            </a:endParaRPr>
          </a:p>
        </p:txBody>
      </p:sp>
      <p:sp>
        <p:nvSpPr>
          <p:cNvPr id="6" name="Content Placeholder 5">
            <a:extLst>
              <a:ext uri="{FF2B5EF4-FFF2-40B4-BE49-F238E27FC236}">
                <a16:creationId xmlns:a16="http://schemas.microsoft.com/office/drawing/2014/main" id="{6B35CA07-0336-4137-B2D0-25E8F0E80117}"/>
              </a:ext>
            </a:extLst>
          </p:cNvPr>
          <p:cNvSpPr>
            <a:spLocks noGrp="1"/>
          </p:cNvSpPr>
          <p:nvPr>
            <p:ph idx="1"/>
          </p:nvPr>
        </p:nvSpPr>
        <p:spPr>
          <a:xfrm>
            <a:off x="243955" y="1916832"/>
            <a:ext cx="8428334" cy="4525963"/>
          </a:xfrm>
        </p:spPr>
        <p:txBody>
          <a:bodyPr>
            <a:normAutofit fontScale="92500" lnSpcReduction="10000"/>
          </a:bodyPr>
          <a:lstStyle/>
          <a:p>
            <a:r>
              <a:rPr lang="en-US" dirty="0"/>
              <a:t>Our Goals</a:t>
            </a:r>
          </a:p>
          <a:p>
            <a:pPr marL="971550" lvl="1" indent="-514350" algn="just">
              <a:buFont typeface="+mj-lt"/>
              <a:buAutoNum type="arabicPeriod"/>
            </a:pPr>
            <a:r>
              <a:rPr lang="en-US" dirty="0"/>
              <a:t>Educating potential job seekers to become familiar with the process of interviews.</a:t>
            </a:r>
          </a:p>
          <a:p>
            <a:pPr marL="971550" lvl="1" indent="-514350" algn="just">
              <a:buFont typeface="+mj-lt"/>
              <a:buAutoNum type="arabicPeriod"/>
            </a:pPr>
            <a:endParaRPr lang="en-US" dirty="0"/>
          </a:p>
          <a:p>
            <a:pPr marL="971550" lvl="1" indent="-514350" algn="just">
              <a:buFont typeface="+mj-lt"/>
              <a:buAutoNum type="arabicPeriod"/>
            </a:pPr>
            <a:r>
              <a:rPr lang="en-US" dirty="0"/>
              <a:t>Developing a pioneer virtual world learning environment where several forms of interviews will be simulated.</a:t>
            </a:r>
          </a:p>
          <a:p>
            <a:pPr marL="971550" lvl="1" indent="-514350" algn="just">
              <a:buFont typeface="+mj-lt"/>
              <a:buAutoNum type="arabicPeriod"/>
            </a:pPr>
            <a:endParaRPr lang="en-US" dirty="0"/>
          </a:p>
          <a:p>
            <a:pPr marL="971550" lvl="1" indent="-514350" algn="just">
              <a:buFont typeface="+mj-lt"/>
              <a:buAutoNum type="arabicPeriod"/>
            </a:pPr>
            <a:r>
              <a:rPr lang="en-US" dirty="0"/>
              <a:t>Giving users the opportunity to gain the soft skills in order to be antagonistic in the </a:t>
            </a:r>
            <a:r>
              <a:rPr lang="en-US" dirty="0" err="1"/>
              <a:t>labour</a:t>
            </a:r>
            <a:r>
              <a:rPr lang="en-US" dirty="0"/>
              <a:t> market of every European country.</a:t>
            </a:r>
          </a:p>
          <a:p>
            <a:pPr marL="457200" lvl="1" indent="0">
              <a:buNone/>
            </a:pPr>
            <a:endParaRPr lang="en-US" dirty="0"/>
          </a:p>
        </p:txBody>
      </p:sp>
      <p:pic>
        <p:nvPicPr>
          <p:cNvPr id="4" name="Picture 3" descr="Graphical user interface, text&#10;&#10;Description automatically generated">
            <a:extLst>
              <a:ext uri="{FF2B5EF4-FFF2-40B4-BE49-F238E27FC236}">
                <a16:creationId xmlns:a16="http://schemas.microsoft.com/office/drawing/2014/main" id="{A7B48C1D-BE42-4EA3-B4F1-39707F4F8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25" y="6298779"/>
            <a:ext cx="2543676" cy="559221"/>
          </a:xfrm>
          <a:prstGeom prst="rect">
            <a:avLst/>
          </a:prstGeom>
        </p:spPr>
      </p:pic>
    </p:spTree>
    <p:extLst>
      <p:ext uri="{BB962C8B-B14F-4D97-AF65-F5344CB8AC3E}">
        <p14:creationId xmlns:p14="http://schemas.microsoft.com/office/powerpoint/2010/main" val="139504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EFCB-3F4D-4DF2-ADA3-D3908A252495}"/>
              </a:ext>
            </a:extLst>
          </p:cNvPr>
          <p:cNvSpPr>
            <a:spLocks noGrp="1"/>
          </p:cNvSpPr>
          <p:nvPr>
            <p:ph type="title"/>
          </p:nvPr>
        </p:nvSpPr>
        <p:spPr>
          <a:xfrm>
            <a:off x="-2484784" y="-99392"/>
            <a:ext cx="8229600" cy="1143000"/>
          </a:xfrm>
        </p:spPr>
        <p:txBody>
          <a:bodyPr/>
          <a:lstStyle/>
          <a:p>
            <a:r>
              <a:rPr lang="en-US" dirty="0">
                <a:solidFill>
                  <a:schemeClr val="bg1"/>
                </a:solidFill>
              </a:rPr>
              <a:t>Consortium</a:t>
            </a:r>
          </a:p>
        </p:txBody>
      </p:sp>
      <p:pic>
        <p:nvPicPr>
          <p:cNvPr id="5" name="Picture 7">
            <a:extLst>
              <a:ext uri="{FF2B5EF4-FFF2-40B4-BE49-F238E27FC236}">
                <a16:creationId xmlns:a16="http://schemas.microsoft.com/office/drawing/2014/main" id="{560AEBD8-45AC-4A59-9C95-87E52F711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200" y="1534934"/>
            <a:ext cx="6790123" cy="229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a:extLst>
              <a:ext uri="{FF2B5EF4-FFF2-40B4-BE49-F238E27FC236}">
                <a16:creationId xmlns:a16="http://schemas.microsoft.com/office/drawing/2014/main" id="{5144A402-9065-4ED8-BB4D-1171C1DC4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240" y="4149080"/>
            <a:ext cx="6167520" cy="235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Graphical user interface, text&#10;&#10;Description automatically generated">
            <a:extLst>
              <a:ext uri="{FF2B5EF4-FFF2-40B4-BE49-F238E27FC236}">
                <a16:creationId xmlns:a16="http://schemas.microsoft.com/office/drawing/2014/main" id="{6817BD90-5A4A-47C3-B01A-73F888CAB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3" y="6375273"/>
            <a:ext cx="2195737" cy="482727"/>
          </a:xfrm>
          <a:prstGeom prst="rect">
            <a:avLst/>
          </a:prstGeom>
        </p:spPr>
      </p:pic>
    </p:spTree>
    <p:extLst>
      <p:ext uri="{BB962C8B-B14F-4D97-AF65-F5344CB8AC3E}">
        <p14:creationId xmlns:p14="http://schemas.microsoft.com/office/powerpoint/2010/main" val="589236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F91B9F-D319-4FD5-B77F-322A5F36AF5B}"/>
</file>

<file path=customXml/itemProps2.xml><?xml version="1.0" encoding="utf-8"?>
<ds:datastoreItem xmlns:ds="http://schemas.openxmlformats.org/officeDocument/2006/customXml" ds:itemID="{3F6D2753-682A-47E9-B6CA-C5978D9C77AB}"/>
</file>

<file path=customXml/itemProps3.xml><?xml version="1.0" encoding="utf-8"?>
<ds:datastoreItem xmlns:ds="http://schemas.openxmlformats.org/officeDocument/2006/customXml" ds:itemID="{087E131F-FB59-4CC0-B820-FC2865F99C8E}"/>
</file>

<file path=docProps/app.xml><?xml version="1.0" encoding="utf-8"?>
<Properties xmlns="http://schemas.openxmlformats.org/officeDocument/2006/extended-properties" xmlns:vt="http://schemas.openxmlformats.org/officeDocument/2006/docPropsVTypes">
  <Template/>
  <TotalTime>3742</TotalTime>
  <Words>612</Words>
  <Application>Microsoft Office PowerPoint</Application>
  <PresentationFormat>On-screen Show (4:3)</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Droid Sans Fallback</vt:lpstr>
      <vt:lpstr>Times New Roman</vt:lpstr>
      <vt:lpstr>Office Theme</vt:lpstr>
      <vt:lpstr>PowerPoint Presentation</vt:lpstr>
      <vt:lpstr>  VeLoCity Project</vt:lpstr>
      <vt:lpstr>  VeLoCity Project</vt:lpstr>
      <vt:lpstr>  VeLoCity Project</vt:lpstr>
      <vt:lpstr>  VeLoCity Project</vt:lpstr>
      <vt:lpstr>  VeLoCity Project</vt:lpstr>
      <vt:lpstr>  VeLoCity Project</vt:lpstr>
      <vt:lpstr>  VeLoCity Project</vt:lpstr>
      <vt:lpstr>Consortium</vt:lpstr>
      <vt:lpstr> VeLoCity Project</vt:lpstr>
      <vt:lpstr>  VeLoCity Project</vt:lpstr>
      <vt:lpstr>VeLoCity Project</vt:lpstr>
      <vt:lpstr>VeLoCity Project</vt:lpstr>
      <vt:lpstr>VeLoCity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Prof. Omer Nawaf Maaitah</cp:lastModifiedBy>
  <cp:revision>289</cp:revision>
  <dcterms:created xsi:type="dcterms:W3CDTF">2018-09-11T16:13:06Z</dcterms:created>
  <dcterms:modified xsi:type="dcterms:W3CDTF">2021-08-14T15:07:45Z</dcterms:modified>
</cp:coreProperties>
</file>